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59" r:id="rId6"/>
    <p:sldId id="260" r:id="rId7"/>
    <p:sldId id="261" r:id="rId8"/>
    <p:sldId id="262" r:id="rId9"/>
    <p:sldId id="263" r:id="rId10"/>
    <p:sldId id="264" r:id="rId11"/>
  </p:sldIdLst>
  <p:sldSz cx="18288000" cy="10287000"/>
  <p:notesSz cx="6858000" cy="9144000"/>
  <p:embeddedFontLst>
    <p:embeddedFont>
      <p:font typeface="Montserrat" panose="00000500000000000000" pitchFamily="2" charset="0"/>
      <p:regular r:id="rId12"/>
      <p:bold r:id="rId13"/>
    </p:embeddedFont>
    <p:embeddedFont>
      <p:font typeface="Montserrat Bold" panose="00000800000000000000" pitchFamily="2" charset="0"/>
      <p:regular r:id="rId14"/>
      <p:bold r:id="rId15"/>
    </p:embeddedFont>
    <p:embeddedFont>
      <p:font typeface="Montserrat Italics" panose="020B0604020202020204" charset="0"/>
      <p:regular r:id="rId16"/>
    </p:embeddedFont>
    <p:embeddedFont>
      <p:font typeface="Montserrat Ultra-Bold" panose="020B0604020202020204" charset="0"/>
      <p:regular r:id="rId17"/>
    </p:embeddedFont>
    <p:embeddedFont>
      <p:font typeface="Roboto Bold" panose="02000000000000000000" pitchFamily="2" charset="0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696" y="-24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0.svg"/><Relationship Id="rId1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22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0.svg"/><Relationship Id="rId1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22.svg"/><Relationship Id="rId10" Type="http://schemas.openxmlformats.org/officeDocument/2006/relationships/image" Target="../media/image11.png"/><Relationship Id="rId19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0.svg"/><Relationship Id="rId1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9.png"/><Relationship Id="rId17" Type="http://schemas.openxmlformats.org/officeDocument/2006/relationships/image" Target="../media/image27.svg"/><Relationship Id="rId2" Type="http://schemas.openxmlformats.org/officeDocument/2006/relationships/image" Target="../media/image1.png"/><Relationship Id="rId16" Type="http://schemas.openxmlformats.org/officeDocument/2006/relationships/image" Target="../media/image26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22.svg"/><Relationship Id="rId10" Type="http://schemas.openxmlformats.org/officeDocument/2006/relationships/image" Target="../media/image11.png"/><Relationship Id="rId19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9.png"/><Relationship Id="rId18" Type="http://schemas.openxmlformats.org/officeDocument/2006/relationships/image" Target="../media/image31.sv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8.png"/><Relationship Id="rId17" Type="http://schemas.openxmlformats.org/officeDocument/2006/relationships/image" Target="../media/image30.png"/><Relationship Id="rId2" Type="http://schemas.openxmlformats.org/officeDocument/2006/relationships/image" Target="../media/image1.png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21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9.png"/><Relationship Id="rId18" Type="http://schemas.openxmlformats.org/officeDocument/2006/relationships/image" Target="../media/image31.sv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8.png"/><Relationship Id="rId17" Type="http://schemas.openxmlformats.org/officeDocument/2006/relationships/image" Target="../media/image30.png"/><Relationship Id="rId2" Type="http://schemas.openxmlformats.org/officeDocument/2006/relationships/image" Target="../media/image1.png"/><Relationship Id="rId16" Type="http://schemas.openxmlformats.org/officeDocument/2006/relationships/image" Target="../media/image22.svg"/><Relationship Id="rId20" Type="http://schemas.openxmlformats.org/officeDocument/2006/relationships/image" Target="../media/image3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21.png"/><Relationship Id="rId10" Type="http://schemas.openxmlformats.org/officeDocument/2006/relationships/image" Target="../media/image11.png"/><Relationship Id="rId19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82437" y="8468571"/>
            <a:ext cx="4769605" cy="4309989"/>
          </a:xfrm>
          <a:custGeom>
            <a:avLst/>
            <a:gdLst/>
            <a:ahLst/>
            <a:cxnLst/>
            <a:rect l="l" t="t" r="r" b="b"/>
            <a:pathLst>
              <a:path w="4769605" h="4309989">
                <a:moveTo>
                  <a:pt x="0" y="0"/>
                </a:moveTo>
                <a:lnTo>
                  <a:pt x="4769605" y="0"/>
                </a:lnTo>
                <a:lnTo>
                  <a:pt x="4769605" y="4309989"/>
                </a:lnTo>
                <a:lnTo>
                  <a:pt x="0" y="43099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907015" y="7751432"/>
            <a:ext cx="1773234" cy="1568095"/>
          </a:xfrm>
          <a:custGeom>
            <a:avLst/>
            <a:gdLst/>
            <a:ahLst/>
            <a:cxnLst/>
            <a:rect l="l" t="t" r="r" b="b"/>
            <a:pathLst>
              <a:path w="1773234" h="1568095">
                <a:moveTo>
                  <a:pt x="0" y="0"/>
                </a:moveTo>
                <a:lnTo>
                  <a:pt x="1773235" y="0"/>
                </a:lnTo>
                <a:lnTo>
                  <a:pt x="1773235" y="1568095"/>
                </a:lnTo>
                <a:lnTo>
                  <a:pt x="0" y="1568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97561" y="2125960"/>
            <a:ext cx="1390916" cy="1378746"/>
          </a:xfrm>
          <a:custGeom>
            <a:avLst/>
            <a:gdLst/>
            <a:ahLst/>
            <a:cxnLst/>
            <a:rect l="l" t="t" r="r" b="b"/>
            <a:pathLst>
              <a:path w="1390916" h="1378746">
                <a:moveTo>
                  <a:pt x="0" y="0"/>
                </a:moveTo>
                <a:lnTo>
                  <a:pt x="1390916" y="0"/>
                </a:lnTo>
                <a:lnTo>
                  <a:pt x="1390916" y="1378746"/>
                </a:lnTo>
                <a:lnTo>
                  <a:pt x="0" y="13787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538404" y="885660"/>
            <a:ext cx="3379115" cy="3430096"/>
          </a:xfrm>
          <a:custGeom>
            <a:avLst/>
            <a:gdLst/>
            <a:ahLst/>
            <a:cxnLst/>
            <a:rect l="l" t="t" r="r" b="b"/>
            <a:pathLst>
              <a:path w="3379115" h="3430096">
                <a:moveTo>
                  <a:pt x="0" y="0"/>
                </a:moveTo>
                <a:lnTo>
                  <a:pt x="3379115" y="0"/>
                </a:lnTo>
                <a:lnTo>
                  <a:pt x="3379115" y="3430096"/>
                </a:lnTo>
                <a:lnTo>
                  <a:pt x="0" y="34300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605136" y="1514146"/>
            <a:ext cx="2054763" cy="1468222"/>
          </a:xfrm>
          <a:custGeom>
            <a:avLst/>
            <a:gdLst/>
            <a:ahLst/>
            <a:cxnLst/>
            <a:rect l="l" t="t" r="r" b="b"/>
            <a:pathLst>
              <a:path w="2054763" h="1468222">
                <a:moveTo>
                  <a:pt x="0" y="0"/>
                </a:moveTo>
                <a:lnTo>
                  <a:pt x="2054763" y="0"/>
                </a:lnTo>
                <a:lnTo>
                  <a:pt x="2054763" y="1468222"/>
                </a:lnTo>
                <a:lnTo>
                  <a:pt x="0" y="14682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592612" y="6831773"/>
            <a:ext cx="2718663" cy="2718663"/>
          </a:xfrm>
          <a:custGeom>
            <a:avLst/>
            <a:gdLst/>
            <a:ahLst/>
            <a:cxnLst/>
            <a:rect l="l" t="t" r="r" b="b"/>
            <a:pathLst>
              <a:path w="2718663" h="2718663">
                <a:moveTo>
                  <a:pt x="0" y="0"/>
                </a:moveTo>
                <a:lnTo>
                  <a:pt x="2718663" y="0"/>
                </a:lnTo>
                <a:lnTo>
                  <a:pt x="2718663" y="2718663"/>
                </a:lnTo>
                <a:lnTo>
                  <a:pt x="0" y="27186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8" name="Group 8"/>
          <p:cNvGrpSpPr/>
          <p:nvPr/>
        </p:nvGrpSpPr>
        <p:grpSpPr>
          <a:xfrm>
            <a:off x="1028700" y="8601921"/>
            <a:ext cx="2933449" cy="593512"/>
            <a:chOff x="0" y="0"/>
            <a:chExt cx="3911265" cy="791349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3911265" cy="791349"/>
              <a:chOff x="0" y="0"/>
              <a:chExt cx="2008644" cy="4064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00864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008644" h="406400">
                    <a:moveTo>
                      <a:pt x="1805444" y="0"/>
                    </a:moveTo>
                    <a:cubicBezTo>
                      <a:pt x="1917668" y="0"/>
                      <a:pt x="2008644" y="90976"/>
                      <a:pt x="2008644" y="203200"/>
                    </a:cubicBezTo>
                    <a:cubicBezTo>
                      <a:pt x="2008644" y="315424"/>
                      <a:pt x="1917668" y="406400"/>
                      <a:pt x="180544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2008644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        Nguyễn Văn Huân</a:t>
                </a:r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266831" y="148888"/>
              <a:ext cx="493574" cy="493574"/>
            </a:xfrm>
            <a:custGeom>
              <a:avLst/>
              <a:gdLst/>
              <a:ahLst/>
              <a:cxnLst/>
              <a:rect l="l" t="t" r="r" b="b"/>
              <a:pathLst>
                <a:path w="493574" h="493574">
                  <a:moveTo>
                    <a:pt x="0" y="0"/>
                  </a:moveTo>
                  <a:lnTo>
                    <a:pt x="493574" y="0"/>
                  </a:lnTo>
                  <a:lnTo>
                    <a:pt x="493574" y="493573"/>
                  </a:lnTo>
                  <a:lnTo>
                    <a:pt x="0" y="4935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1197561" y="7732382"/>
            <a:ext cx="367778" cy="525397"/>
          </a:xfrm>
          <a:custGeom>
            <a:avLst/>
            <a:gdLst/>
            <a:ahLst/>
            <a:cxnLst/>
            <a:rect l="l" t="t" r="r" b="b"/>
            <a:pathLst>
              <a:path w="367778" h="525397">
                <a:moveTo>
                  <a:pt x="0" y="0"/>
                </a:moveTo>
                <a:lnTo>
                  <a:pt x="367778" y="0"/>
                </a:lnTo>
                <a:lnTo>
                  <a:pt x="367778" y="525397"/>
                </a:lnTo>
                <a:lnTo>
                  <a:pt x="0" y="52539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188092" y="1754454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802291" y="2534033"/>
            <a:ext cx="5593295" cy="637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98"/>
              </a:lnSpc>
            </a:pPr>
            <a:r>
              <a:rPr lang="en-US" sz="3784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Huan Nguyen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3925" y="5376243"/>
            <a:ext cx="10962881" cy="107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89"/>
              </a:lnSpc>
            </a:pPr>
            <a:r>
              <a:rPr lang="en-US" sz="7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Ansible Galaxy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04551" y="7926944"/>
            <a:ext cx="2697973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197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 Noi, Viet Nam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75976" y="6696815"/>
            <a:ext cx="12042381" cy="641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34"/>
              </a:lnSpc>
            </a:pPr>
            <a:r>
              <a:rPr lang="en-US" sz="4699" i="1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1. Giới thiệu về Galaxy</a:t>
            </a:r>
          </a:p>
        </p:txBody>
      </p:sp>
      <p:sp>
        <p:nvSpPr>
          <p:cNvPr id="19" name="Freeform 19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101579" y="1497588"/>
            <a:ext cx="9837703" cy="2410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4"/>
              </a:lnSpc>
            </a:pPr>
            <a:r>
              <a:rPr lang="en-US" sz="2789" b="1" spc="-83">
                <a:solidFill>
                  <a:srgbClr val="000000"/>
                </a:solidFill>
                <a:latin typeface="Montserrat" panose="00000500000000000000" pitchFamily="2" charset="0"/>
                <a:ea typeface="Poppins Bold"/>
                <a:cs typeface="Poppins Bold"/>
                <a:sym typeface="Poppins Bold"/>
              </a:rPr>
              <a:t>Agenda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Tìm, tải và sử dụng các roles từ Ansible Galaxy.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Chia sẻ role lên Ansible Galaxy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Cách tra tài liệu Galaxy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101579" y="1497588"/>
            <a:ext cx="6509517" cy="3001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4"/>
              </a:lnSpc>
            </a:pPr>
            <a:r>
              <a:rPr lang="en-US" sz="2789" b="1" spc="-83">
                <a:solidFill>
                  <a:srgbClr val="000000"/>
                </a:solidFill>
                <a:latin typeface="Montserrat" panose="00000500000000000000" pitchFamily="2" charset="0"/>
                <a:ea typeface="Poppins Bold"/>
                <a:cs typeface="Poppins Bold"/>
                <a:sym typeface="Poppins Bold"/>
              </a:rPr>
              <a:t>Agenda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Giới thiệu về Galaxy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Sử dụng Ansible Galaxy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Chia sẻ roles lên Ansible Galaxy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Cách tra tài liệu Galaxy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1028700" y="1332973"/>
            <a:ext cx="916536" cy="916536"/>
          </a:xfrm>
          <a:custGeom>
            <a:avLst/>
            <a:gdLst/>
            <a:ahLst/>
            <a:cxnLst/>
            <a:rect l="l" t="t" r="r" b="b"/>
            <a:pathLst>
              <a:path w="916536" h="916536">
                <a:moveTo>
                  <a:pt x="0" y="0"/>
                </a:moveTo>
                <a:lnTo>
                  <a:pt x="916536" y="0"/>
                </a:lnTo>
                <a:lnTo>
                  <a:pt x="916536" y="916536"/>
                </a:lnTo>
                <a:lnTo>
                  <a:pt x="0" y="9165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97821" y="1402094"/>
            <a:ext cx="778294" cy="778294"/>
          </a:xfrm>
          <a:custGeom>
            <a:avLst/>
            <a:gdLst/>
            <a:ahLst/>
            <a:cxnLst/>
            <a:rect l="l" t="t" r="r" b="b"/>
            <a:pathLst>
              <a:path w="778294" h="778294">
                <a:moveTo>
                  <a:pt x="0" y="0"/>
                </a:moveTo>
                <a:lnTo>
                  <a:pt x="778294" y="0"/>
                </a:lnTo>
                <a:lnTo>
                  <a:pt x="778294" y="778294"/>
                </a:lnTo>
                <a:lnTo>
                  <a:pt x="0" y="7782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50194" y="1454467"/>
            <a:ext cx="673548" cy="673548"/>
          </a:xfrm>
          <a:custGeom>
            <a:avLst/>
            <a:gdLst/>
            <a:ahLst/>
            <a:cxnLst/>
            <a:rect l="l" t="t" r="r" b="b"/>
            <a:pathLst>
              <a:path w="673548" h="673548">
                <a:moveTo>
                  <a:pt x="0" y="0"/>
                </a:moveTo>
                <a:lnTo>
                  <a:pt x="673548" y="0"/>
                </a:lnTo>
                <a:lnTo>
                  <a:pt x="673548" y="673548"/>
                </a:lnTo>
                <a:lnTo>
                  <a:pt x="0" y="67354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483844" y="1295712"/>
            <a:ext cx="14161669" cy="5955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2489" b="1" spc="-74">
                <a:solidFill>
                  <a:srgbClr val="000000"/>
                </a:solidFill>
                <a:latin typeface="Montserrat" panose="00000500000000000000" pitchFamily="2" charset="0"/>
                <a:ea typeface="Poppins Bold"/>
                <a:cs typeface="Poppins Bold"/>
                <a:sym typeface="Poppins Bold"/>
              </a:rPr>
              <a:t>Giới thiệu Ansible Galaxy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Một nền tảng chia sẻ roles và collections trong cộng đồng Ansible.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Công cụ tích hợp với Ansible để tải, quản lý và xuất bản các roles.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Tại sao sử dụng Ansible Galaxy ?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spc="-74">
                <a:solidFill>
                  <a:srgbClr val="56B48C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Tái sử dụng</a:t>
            </a: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: Sử dụng các roles có sẵn từ cộng đồng, giảm thời gian xây dựng từ đầu.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spc="-74">
                <a:solidFill>
                  <a:srgbClr val="56B48C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Chia sẻ</a:t>
            </a: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: Dễ dàng chia sẻ roles với đồng nghiệp hoặc cộng đồng.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spc="-74">
                <a:solidFill>
                  <a:srgbClr val="56B48C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Tiêu chuẩn hóa</a:t>
            </a: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: Roles trên Ansible Galaxy tuân thủ các cấu trúc chuẩn.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Thành phần chính của Ansible Galaxy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spc="-74">
                <a:solidFill>
                  <a:srgbClr val="56B48C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Roles</a:t>
            </a: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: Các vai trò được tổ chức để tự động hóa tác vụ cụ thể.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spc="-74">
                <a:solidFill>
                  <a:srgbClr val="56B48C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Collections</a:t>
            </a: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: Các bộ sưu tập chứa nhiều nội dung như roles, plugins, và modules.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43B61B-4297-8E21-7158-23DCDA705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8DE2C33-A829-5649-6529-5DC06398CE8B}"/>
              </a:ext>
            </a:extLst>
          </p:cNvPr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BDD4323-5B95-F384-8312-D570A3A0A3ED}"/>
                </a:ext>
              </a:extLst>
            </p:cNvPr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FCDACB0-9683-CCA9-33EA-5E7970B1FB68}"/>
                </a:ext>
              </a:extLst>
            </p:cNvPr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F042F71-378A-DFD0-F568-7A5779730525}"/>
                </a:ext>
              </a:extLst>
            </p:cNvPr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F3DBE3F-92FC-CE7E-78A7-FB896774F905}"/>
                </a:ext>
              </a:extLst>
            </p:cNvPr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175DD3B-BEF5-6FFB-9D87-6EFB393AE9FE}"/>
                </a:ext>
              </a:extLst>
            </p:cNvPr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EF67B385-B11E-8823-0144-C36A2F942B40}"/>
              </a:ext>
            </a:extLst>
          </p:cNvPr>
          <p:cNvSpPr/>
          <p:nvPr/>
        </p:nvSpPr>
        <p:spPr>
          <a:xfrm>
            <a:off x="1028700" y="1332973"/>
            <a:ext cx="916536" cy="916536"/>
          </a:xfrm>
          <a:custGeom>
            <a:avLst/>
            <a:gdLst/>
            <a:ahLst/>
            <a:cxnLst/>
            <a:rect l="l" t="t" r="r" b="b"/>
            <a:pathLst>
              <a:path w="916536" h="916536">
                <a:moveTo>
                  <a:pt x="0" y="0"/>
                </a:moveTo>
                <a:lnTo>
                  <a:pt x="916536" y="0"/>
                </a:lnTo>
                <a:lnTo>
                  <a:pt x="916536" y="916536"/>
                </a:lnTo>
                <a:lnTo>
                  <a:pt x="0" y="9165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AD493F19-4423-6BCE-02DF-E9384D2BA624}"/>
              </a:ext>
            </a:extLst>
          </p:cNvPr>
          <p:cNvSpPr/>
          <p:nvPr/>
        </p:nvSpPr>
        <p:spPr>
          <a:xfrm>
            <a:off x="1097821" y="1402094"/>
            <a:ext cx="778294" cy="778294"/>
          </a:xfrm>
          <a:custGeom>
            <a:avLst/>
            <a:gdLst/>
            <a:ahLst/>
            <a:cxnLst/>
            <a:rect l="l" t="t" r="r" b="b"/>
            <a:pathLst>
              <a:path w="778294" h="778294">
                <a:moveTo>
                  <a:pt x="0" y="0"/>
                </a:moveTo>
                <a:lnTo>
                  <a:pt x="778294" y="0"/>
                </a:lnTo>
                <a:lnTo>
                  <a:pt x="778294" y="778294"/>
                </a:lnTo>
                <a:lnTo>
                  <a:pt x="0" y="7782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6CB8E60A-B336-9B68-6413-FF59BB08198C}"/>
              </a:ext>
            </a:extLst>
          </p:cNvPr>
          <p:cNvSpPr/>
          <p:nvPr/>
        </p:nvSpPr>
        <p:spPr>
          <a:xfrm>
            <a:off x="1150194" y="1454467"/>
            <a:ext cx="673548" cy="673548"/>
          </a:xfrm>
          <a:custGeom>
            <a:avLst/>
            <a:gdLst/>
            <a:ahLst/>
            <a:cxnLst/>
            <a:rect l="l" t="t" r="r" b="b"/>
            <a:pathLst>
              <a:path w="673548" h="673548">
                <a:moveTo>
                  <a:pt x="0" y="0"/>
                </a:moveTo>
                <a:lnTo>
                  <a:pt x="673548" y="0"/>
                </a:lnTo>
                <a:lnTo>
                  <a:pt x="673548" y="673548"/>
                </a:lnTo>
                <a:lnTo>
                  <a:pt x="0" y="67354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617F12CC-5537-745E-32BE-CB6366F282C6}"/>
              </a:ext>
            </a:extLst>
          </p:cNvPr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33D9156-D148-B481-9C26-67E60A0C8C98}"/>
              </a:ext>
            </a:extLst>
          </p:cNvPr>
          <p:cNvSpPr txBox="1"/>
          <p:nvPr/>
        </p:nvSpPr>
        <p:spPr>
          <a:xfrm>
            <a:off x="2483844" y="1295712"/>
            <a:ext cx="14161669" cy="53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2489" b="1" spc="-74">
                <a:solidFill>
                  <a:srgbClr val="000000"/>
                </a:solidFill>
                <a:latin typeface="Montserrat" panose="00000500000000000000" pitchFamily="2" charset="0"/>
                <a:ea typeface="Poppins Bold"/>
                <a:cs typeface="Poppins Bold"/>
                <a:sym typeface="Poppins Bold"/>
              </a:rPr>
              <a:t>Giới thiệu Ansible Galaxy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7939D0-5317-3E27-0034-465D82C2B2A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92206" y="2600708"/>
            <a:ext cx="15333731" cy="684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651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1028700" y="1332973"/>
            <a:ext cx="916536" cy="916536"/>
          </a:xfrm>
          <a:custGeom>
            <a:avLst/>
            <a:gdLst/>
            <a:ahLst/>
            <a:cxnLst/>
            <a:rect l="l" t="t" r="r" b="b"/>
            <a:pathLst>
              <a:path w="916536" h="916536">
                <a:moveTo>
                  <a:pt x="0" y="0"/>
                </a:moveTo>
                <a:lnTo>
                  <a:pt x="916536" y="0"/>
                </a:lnTo>
                <a:lnTo>
                  <a:pt x="916536" y="916536"/>
                </a:lnTo>
                <a:lnTo>
                  <a:pt x="0" y="9165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97821" y="1402094"/>
            <a:ext cx="778294" cy="778294"/>
          </a:xfrm>
          <a:custGeom>
            <a:avLst/>
            <a:gdLst/>
            <a:ahLst/>
            <a:cxnLst/>
            <a:rect l="l" t="t" r="r" b="b"/>
            <a:pathLst>
              <a:path w="778294" h="778294">
                <a:moveTo>
                  <a:pt x="0" y="0"/>
                </a:moveTo>
                <a:lnTo>
                  <a:pt x="778294" y="0"/>
                </a:lnTo>
                <a:lnTo>
                  <a:pt x="778294" y="778294"/>
                </a:lnTo>
                <a:lnTo>
                  <a:pt x="0" y="7782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50194" y="1454467"/>
            <a:ext cx="673548" cy="673548"/>
          </a:xfrm>
          <a:custGeom>
            <a:avLst/>
            <a:gdLst/>
            <a:ahLst/>
            <a:cxnLst/>
            <a:rect l="l" t="t" r="r" b="b"/>
            <a:pathLst>
              <a:path w="673548" h="673548">
                <a:moveTo>
                  <a:pt x="0" y="0"/>
                </a:moveTo>
                <a:lnTo>
                  <a:pt x="673548" y="0"/>
                </a:lnTo>
                <a:lnTo>
                  <a:pt x="673548" y="673548"/>
                </a:lnTo>
                <a:lnTo>
                  <a:pt x="0" y="67354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483844" y="1295712"/>
            <a:ext cx="14161669" cy="6558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2489" b="1" spc="-74">
                <a:solidFill>
                  <a:srgbClr val="000000"/>
                </a:solidFill>
                <a:latin typeface="Montserrat" panose="00000500000000000000" pitchFamily="2" charset="0"/>
                <a:ea typeface="Poppins Bold"/>
                <a:cs typeface="Poppins Bold"/>
                <a:sym typeface="Poppins Bold"/>
              </a:rPr>
              <a:t>Sử dụng Ansible Galaxy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Cài đặt role từ Ansible Galaxy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i="1" spc="-74">
                <a:solidFill>
                  <a:srgbClr val="56B48C"/>
                </a:solidFill>
                <a:latin typeface="Montserrat" panose="00000500000000000000" pitchFamily="2" charset="0"/>
                <a:ea typeface="Poppins Italics"/>
                <a:cs typeface="Poppins Italics"/>
                <a:sym typeface="Poppins Italics"/>
              </a:rPr>
              <a:t>ansible-galaxy install geerlingguy.nginx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Sử dụng role trong playbook</a:t>
            </a:r>
          </a:p>
          <a:p>
            <a:pPr algn="l">
              <a:lnSpc>
                <a:spcPts val="4680"/>
              </a:lnSpc>
            </a:pPr>
            <a:endParaRPr lang="en-US" sz="2489" spc="-74">
              <a:solidFill>
                <a:srgbClr val="000000"/>
              </a:solidFill>
              <a:latin typeface="Montserrat" panose="00000500000000000000" pitchFamily="2" charset="0"/>
              <a:ea typeface="Poppins"/>
              <a:cs typeface="Poppins"/>
              <a:sym typeface="Poppins"/>
            </a:endParaRPr>
          </a:p>
          <a:p>
            <a:pPr algn="l">
              <a:lnSpc>
                <a:spcPts val="4680"/>
              </a:lnSpc>
            </a:pPr>
            <a:endParaRPr lang="en-US" sz="2489" spc="-74">
              <a:solidFill>
                <a:srgbClr val="000000"/>
              </a:solidFill>
              <a:latin typeface="Montserrat" panose="00000500000000000000" pitchFamily="2" charset="0"/>
              <a:ea typeface="Poppins"/>
              <a:cs typeface="Poppins"/>
              <a:sym typeface="Poppins"/>
            </a:endParaRPr>
          </a:p>
          <a:p>
            <a:pPr algn="l">
              <a:lnSpc>
                <a:spcPts val="4680"/>
              </a:lnSpc>
            </a:pPr>
            <a:endParaRPr lang="en-US" sz="2489" spc="-74">
              <a:solidFill>
                <a:srgbClr val="000000"/>
              </a:solidFill>
              <a:latin typeface="Montserrat" panose="00000500000000000000" pitchFamily="2" charset="0"/>
              <a:ea typeface="Poppins"/>
              <a:cs typeface="Poppins"/>
              <a:sym typeface="Poppins"/>
            </a:endParaRPr>
          </a:p>
          <a:p>
            <a:pPr algn="l">
              <a:lnSpc>
                <a:spcPts val="4680"/>
              </a:lnSpc>
            </a:pPr>
            <a:endParaRPr lang="en-US" sz="2489" spc="-74">
              <a:solidFill>
                <a:srgbClr val="000000"/>
              </a:solidFill>
              <a:latin typeface="Montserrat" panose="00000500000000000000" pitchFamily="2" charset="0"/>
              <a:ea typeface="Poppins"/>
              <a:cs typeface="Poppins"/>
              <a:sym typeface="Poppins"/>
            </a:endParaRP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Thư mục lưu trữ Galaxy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Mặc định lưu tại thư mục /etc/ansible/roles</a:t>
            </a:r>
          </a:p>
          <a:p>
            <a:pPr algn="l">
              <a:lnSpc>
                <a:spcPts val="4680"/>
              </a:lnSpc>
            </a:pPr>
            <a:endParaRPr lang="en-US" sz="2489" spc="-74">
              <a:solidFill>
                <a:srgbClr val="000000"/>
              </a:solidFill>
              <a:latin typeface="Montserrat" panose="00000500000000000000" pitchFamily="2" charset="0"/>
              <a:ea typeface="Poppins"/>
              <a:cs typeface="Poppins"/>
              <a:sym typeface="Poppins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7141724" y="3593194"/>
            <a:ext cx="4845910" cy="2599629"/>
          </a:xfrm>
          <a:custGeom>
            <a:avLst/>
            <a:gdLst/>
            <a:ahLst/>
            <a:cxnLst/>
            <a:rect l="l" t="t" r="r" b="b"/>
            <a:pathLst>
              <a:path w="4845910" h="2599629">
                <a:moveTo>
                  <a:pt x="0" y="0"/>
                </a:moveTo>
                <a:lnTo>
                  <a:pt x="4845909" y="0"/>
                </a:lnTo>
                <a:lnTo>
                  <a:pt x="4845909" y="2599628"/>
                </a:lnTo>
                <a:lnTo>
                  <a:pt x="0" y="2599628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622724" y="7464205"/>
            <a:ext cx="7883909" cy="1794095"/>
          </a:xfrm>
          <a:custGeom>
            <a:avLst/>
            <a:gdLst/>
            <a:ahLst/>
            <a:cxnLst/>
            <a:rect l="l" t="t" r="r" b="b"/>
            <a:pathLst>
              <a:path w="7883909" h="1794095">
                <a:moveTo>
                  <a:pt x="0" y="0"/>
                </a:moveTo>
                <a:lnTo>
                  <a:pt x="7883909" y="0"/>
                </a:lnTo>
                <a:lnTo>
                  <a:pt x="7883909" y="1794095"/>
                </a:lnTo>
                <a:lnTo>
                  <a:pt x="0" y="1794095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TextBox 8"/>
          <p:cNvSpPr txBox="1"/>
          <p:nvPr/>
        </p:nvSpPr>
        <p:spPr>
          <a:xfrm>
            <a:off x="2483844" y="1295712"/>
            <a:ext cx="14161669" cy="232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2489" b="1" spc="-74">
                <a:solidFill>
                  <a:srgbClr val="000000"/>
                </a:solidFill>
                <a:latin typeface="Montserrat" panose="00000500000000000000" pitchFamily="2" charset="0"/>
                <a:ea typeface="Poppins Bold"/>
                <a:cs typeface="Poppins Bold"/>
                <a:sym typeface="Poppins Bold"/>
              </a:rPr>
              <a:t>Chia sẻ roles lên Ansible Galaxy</a:t>
            </a:r>
          </a:p>
          <a:p>
            <a:pPr marL="537525" lvl="1" indent="-268762" algn="l">
              <a:lnSpc>
                <a:spcPts val="4680"/>
              </a:lnSpc>
              <a:buAutoNum type="arabicPeriod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 Tạo repo Github</a:t>
            </a:r>
          </a:p>
          <a:p>
            <a:pPr marL="537525" lvl="1" indent="-268762" algn="l">
              <a:lnSpc>
                <a:spcPts val="4680"/>
              </a:lnSpc>
              <a:buAutoNum type="arabicPeriod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 Push Roles lên GitHub</a:t>
            </a:r>
          </a:p>
          <a:p>
            <a:pPr marL="537525" lvl="1" indent="-268762" algn="l">
              <a:lnSpc>
                <a:spcPts val="4680"/>
              </a:lnSpc>
              <a:buAutoNum type="arabicPeriod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 Import Roles lên Galaxy</a:t>
            </a:r>
          </a:p>
        </p:txBody>
      </p:sp>
      <p:sp>
        <p:nvSpPr>
          <p:cNvPr id="9" name="Freeform 9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8700" y="1332973"/>
            <a:ext cx="916536" cy="916536"/>
          </a:xfrm>
          <a:custGeom>
            <a:avLst/>
            <a:gdLst/>
            <a:ahLst/>
            <a:cxnLst/>
            <a:rect l="l" t="t" r="r" b="b"/>
            <a:pathLst>
              <a:path w="916536" h="916536">
                <a:moveTo>
                  <a:pt x="0" y="0"/>
                </a:moveTo>
                <a:lnTo>
                  <a:pt x="916536" y="0"/>
                </a:lnTo>
                <a:lnTo>
                  <a:pt x="916536" y="916536"/>
                </a:lnTo>
                <a:lnTo>
                  <a:pt x="0" y="91653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97821" y="1402094"/>
            <a:ext cx="778294" cy="778294"/>
          </a:xfrm>
          <a:custGeom>
            <a:avLst/>
            <a:gdLst/>
            <a:ahLst/>
            <a:cxnLst/>
            <a:rect l="l" t="t" r="r" b="b"/>
            <a:pathLst>
              <a:path w="778294" h="778294">
                <a:moveTo>
                  <a:pt x="0" y="0"/>
                </a:moveTo>
                <a:lnTo>
                  <a:pt x="778294" y="0"/>
                </a:lnTo>
                <a:lnTo>
                  <a:pt x="778294" y="778294"/>
                </a:lnTo>
                <a:lnTo>
                  <a:pt x="0" y="7782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59719" y="1454467"/>
            <a:ext cx="673548" cy="673548"/>
          </a:xfrm>
          <a:custGeom>
            <a:avLst/>
            <a:gdLst/>
            <a:ahLst/>
            <a:cxnLst/>
            <a:rect l="l" t="t" r="r" b="b"/>
            <a:pathLst>
              <a:path w="673548" h="673548">
                <a:moveTo>
                  <a:pt x="0" y="0"/>
                </a:moveTo>
                <a:lnTo>
                  <a:pt x="673548" y="0"/>
                </a:lnTo>
                <a:lnTo>
                  <a:pt x="673548" y="673548"/>
                </a:lnTo>
                <a:lnTo>
                  <a:pt x="0" y="67354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1332973"/>
            <a:ext cx="916536" cy="916536"/>
          </a:xfrm>
          <a:custGeom>
            <a:avLst/>
            <a:gdLst/>
            <a:ahLst/>
            <a:cxnLst/>
            <a:rect l="l" t="t" r="r" b="b"/>
            <a:pathLst>
              <a:path w="916536" h="916536">
                <a:moveTo>
                  <a:pt x="0" y="0"/>
                </a:moveTo>
                <a:lnTo>
                  <a:pt x="916536" y="0"/>
                </a:lnTo>
                <a:lnTo>
                  <a:pt x="916536" y="916536"/>
                </a:lnTo>
                <a:lnTo>
                  <a:pt x="0" y="91653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97821" y="1402094"/>
            <a:ext cx="778294" cy="778294"/>
          </a:xfrm>
          <a:custGeom>
            <a:avLst/>
            <a:gdLst/>
            <a:ahLst/>
            <a:cxnLst/>
            <a:rect l="l" t="t" r="r" b="b"/>
            <a:pathLst>
              <a:path w="778294" h="778294">
                <a:moveTo>
                  <a:pt x="0" y="0"/>
                </a:moveTo>
                <a:lnTo>
                  <a:pt x="778294" y="0"/>
                </a:lnTo>
                <a:lnTo>
                  <a:pt x="778294" y="778294"/>
                </a:lnTo>
                <a:lnTo>
                  <a:pt x="0" y="7782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59719" y="1454467"/>
            <a:ext cx="673548" cy="673548"/>
          </a:xfrm>
          <a:custGeom>
            <a:avLst/>
            <a:gdLst/>
            <a:ahLst/>
            <a:cxnLst/>
            <a:rect l="l" t="t" r="r" b="b"/>
            <a:pathLst>
              <a:path w="673548" h="673548">
                <a:moveTo>
                  <a:pt x="0" y="0"/>
                </a:moveTo>
                <a:lnTo>
                  <a:pt x="673548" y="0"/>
                </a:lnTo>
                <a:lnTo>
                  <a:pt x="673548" y="673548"/>
                </a:lnTo>
                <a:lnTo>
                  <a:pt x="0" y="67354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53766" y="1458039"/>
            <a:ext cx="666404" cy="666404"/>
          </a:xfrm>
          <a:custGeom>
            <a:avLst/>
            <a:gdLst/>
            <a:ahLst/>
            <a:cxnLst/>
            <a:rect l="l" t="t" r="r" b="b"/>
            <a:pathLst>
              <a:path w="666404" h="666404">
                <a:moveTo>
                  <a:pt x="0" y="0"/>
                </a:moveTo>
                <a:lnTo>
                  <a:pt x="666404" y="0"/>
                </a:lnTo>
                <a:lnTo>
                  <a:pt x="666404" y="666404"/>
                </a:lnTo>
                <a:lnTo>
                  <a:pt x="0" y="66640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483844" y="1295712"/>
            <a:ext cx="14161669" cy="3544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2489" b="1" spc="-74">
                <a:solidFill>
                  <a:srgbClr val="000000"/>
                </a:solidFill>
                <a:latin typeface="Montserrat" panose="00000500000000000000" pitchFamily="2" charset="0"/>
                <a:ea typeface="Poppins Bold"/>
                <a:cs typeface="Poppins Bold"/>
                <a:sym typeface="Poppins Bold"/>
              </a:rPr>
              <a:t>Cách tra tài liệu Galaxy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Tài liệu chính thức của Ansible Galaxy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u="sng" spc="-74">
                <a:solidFill>
                  <a:srgbClr val="56B3DD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https://docs.ansible.com/ansible/latest/galaxy/user_guide.html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Trang chủ Galaxy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u="sng" spc="-74">
                <a:solidFill>
                  <a:srgbClr val="56B3DD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https://galaxy.ansible.com</a:t>
            </a:r>
          </a:p>
          <a:p>
            <a:pPr algn="l">
              <a:lnSpc>
                <a:spcPts val="4680"/>
              </a:lnSpc>
            </a:pPr>
            <a:endParaRPr lang="en-US" sz="2489" u="sng" spc="-74">
              <a:solidFill>
                <a:srgbClr val="56B3DD"/>
              </a:solidFill>
              <a:latin typeface="Montserrat" panose="00000500000000000000" pitchFamily="2" charset="0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98322">
            <a:off x="14393785" y="-4549297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898322">
            <a:off x="-3087120" y="7441242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263350" y="2245166"/>
            <a:ext cx="20498646" cy="6400994"/>
            <a:chOff x="0" y="0"/>
            <a:chExt cx="5398820" cy="168585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98820" cy="1685859"/>
            </a:xfrm>
            <a:custGeom>
              <a:avLst/>
              <a:gdLst/>
              <a:ahLst/>
              <a:cxnLst/>
              <a:rect l="l" t="t" r="r" b="b"/>
              <a:pathLst>
                <a:path w="5398820" h="1685859">
                  <a:moveTo>
                    <a:pt x="0" y="0"/>
                  </a:moveTo>
                  <a:lnTo>
                    <a:pt x="5398820" y="0"/>
                  </a:lnTo>
                  <a:lnTo>
                    <a:pt x="5398820" y="1685859"/>
                  </a:lnTo>
                  <a:lnTo>
                    <a:pt x="0" y="168585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5398820" cy="1733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413104" y="6736524"/>
            <a:ext cx="3461793" cy="587791"/>
            <a:chOff x="0" y="0"/>
            <a:chExt cx="1066152" cy="18102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66152" cy="181026"/>
            </a:xfrm>
            <a:custGeom>
              <a:avLst/>
              <a:gdLst/>
              <a:ahLst/>
              <a:cxnLst/>
              <a:rect l="l" t="t" r="r" b="b"/>
              <a:pathLst>
                <a:path w="1066152" h="181026">
                  <a:moveTo>
                    <a:pt x="90513" y="0"/>
                  </a:moveTo>
                  <a:lnTo>
                    <a:pt x="975639" y="0"/>
                  </a:lnTo>
                  <a:cubicBezTo>
                    <a:pt x="999644" y="0"/>
                    <a:pt x="1022667" y="9536"/>
                    <a:pt x="1039641" y="26511"/>
                  </a:cubicBezTo>
                  <a:cubicBezTo>
                    <a:pt x="1056616" y="43485"/>
                    <a:pt x="1066152" y="66507"/>
                    <a:pt x="1066152" y="90513"/>
                  </a:cubicBezTo>
                  <a:lnTo>
                    <a:pt x="1066152" y="90513"/>
                  </a:lnTo>
                  <a:cubicBezTo>
                    <a:pt x="1066152" y="114518"/>
                    <a:pt x="1056616" y="137541"/>
                    <a:pt x="1039641" y="154515"/>
                  </a:cubicBezTo>
                  <a:cubicBezTo>
                    <a:pt x="1022667" y="171490"/>
                    <a:pt x="999644" y="181026"/>
                    <a:pt x="975639" y="181026"/>
                  </a:cubicBezTo>
                  <a:lnTo>
                    <a:pt x="90513" y="181026"/>
                  </a:lnTo>
                  <a:cubicBezTo>
                    <a:pt x="66507" y="181026"/>
                    <a:pt x="43485" y="171490"/>
                    <a:pt x="26511" y="154515"/>
                  </a:cubicBezTo>
                  <a:cubicBezTo>
                    <a:pt x="9536" y="137541"/>
                    <a:pt x="0" y="114518"/>
                    <a:pt x="0" y="90513"/>
                  </a:cubicBezTo>
                  <a:lnTo>
                    <a:pt x="0" y="90513"/>
                  </a:lnTo>
                  <a:cubicBezTo>
                    <a:pt x="0" y="66507"/>
                    <a:pt x="9536" y="43485"/>
                    <a:pt x="26511" y="26511"/>
                  </a:cubicBezTo>
                  <a:cubicBezTo>
                    <a:pt x="43485" y="9536"/>
                    <a:pt x="66507" y="0"/>
                    <a:pt x="9051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066152" cy="2286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Huan Nguyen</a:t>
              </a:r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7573250" y="3466186"/>
            <a:ext cx="3141499" cy="3141499"/>
            <a:chOff x="0" y="0"/>
            <a:chExt cx="14840029" cy="14840029"/>
          </a:xfrm>
        </p:grpSpPr>
        <p:sp>
          <p:nvSpPr>
            <p:cNvPr id="11" name="Freeform 11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2" name="Freeform 12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3" name="Freeform 13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223" r="223" b="-77776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4043328" y="1019175"/>
            <a:ext cx="10201344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99"/>
              </a:lnSpc>
              <a:spcBef>
                <a:spcPct val="0"/>
              </a:spcBef>
            </a:pPr>
            <a:r>
              <a:rPr lang="en-US" sz="6916" b="1">
                <a:solidFill>
                  <a:srgbClr val="F4F6FC"/>
                </a:solidFill>
                <a:latin typeface="Roboto Bold"/>
                <a:ea typeface="Roboto Bold"/>
                <a:cs typeface="Roboto Bold"/>
                <a:sym typeface="Roboto Bold"/>
              </a:rPr>
              <a:t>Thank you for watching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52270" y="7362942"/>
            <a:ext cx="2183460" cy="356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1"/>
              </a:lnSpc>
            </a:pPr>
            <a:r>
              <a:rPr lang="en-US" sz="178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Cloud Engineer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82437" y="8468571"/>
            <a:ext cx="4769605" cy="4309989"/>
          </a:xfrm>
          <a:custGeom>
            <a:avLst/>
            <a:gdLst/>
            <a:ahLst/>
            <a:cxnLst/>
            <a:rect l="l" t="t" r="r" b="b"/>
            <a:pathLst>
              <a:path w="4769605" h="4309989">
                <a:moveTo>
                  <a:pt x="0" y="0"/>
                </a:moveTo>
                <a:lnTo>
                  <a:pt x="4769605" y="0"/>
                </a:lnTo>
                <a:lnTo>
                  <a:pt x="4769605" y="4309989"/>
                </a:lnTo>
                <a:lnTo>
                  <a:pt x="0" y="43099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907015" y="7751432"/>
            <a:ext cx="1773234" cy="1568095"/>
          </a:xfrm>
          <a:custGeom>
            <a:avLst/>
            <a:gdLst/>
            <a:ahLst/>
            <a:cxnLst/>
            <a:rect l="l" t="t" r="r" b="b"/>
            <a:pathLst>
              <a:path w="1773234" h="1568095">
                <a:moveTo>
                  <a:pt x="0" y="0"/>
                </a:moveTo>
                <a:lnTo>
                  <a:pt x="1773235" y="0"/>
                </a:lnTo>
                <a:lnTo>
                  <a:pt x="1773235" y="1568095"/>
                </a:lnTo>
                <a:lnTo>
                  <a:pt x="0" y="1568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97561" y="2125960"/>
            <a:ext cx="1390916" cy="1378746"/>
          </a:xfrm>
          <a:custGeom>
            <a:avLst/>
            <a:gdLst/>
            <a:ahLst/>
            <a:cxnLst/>
            <a:rect l="l" t="t" r="r" b="b"/>
            <a:pathLst>
              <a:path w="1390916" h="1378746">
                <a:moveTo>
                  <a:pt x="0" y="0"/>
                </a:moveTo>
                <a:lnTo>
                  <a:pt x="1390916" y="0"/>
                </a:lnTo>
                <a:lnTo>
                  <a:pt x="1390916" y="1378746"/>
                </a:lnTo>
                <a:lnTo>
                  <a:pt x="0" y="13787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538404" y="885660"/>
            <a:ext cx="3379115" cy="3430096"/>
          </a:xfrm>
          <a:custGeom>
            <a:avLst/>
            <a:gdLst/>
            <a:ahLst/>
            <a:cxnLst/>
            <a:rect l="l" t="t" r="r" b="b"/>
            <a:pathLst>
              <a:path w="3379115" h="3430096">
                <a:moveTo>
                  <a:pt x="0" y="0"/>
                </a:moveTo>
                <a:lnTo>
                  <a:pt x="3379115" y="0"/>
                </a:lnTo>
                <a:lnTo>
                  <a:pt x="3379115" y="3430096"/>
                </a:lnTo>
                <a:lnTo>
                  <a:pt x="0" y="34300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605136" y="1514146"/>
            <a:ext cx="2054763" cy="1468222"/>
          </a:xfrm>
          <a:custGeom>
            <a:avLst/>
            <a:gdLst/>
            <a:ahLst/>
            <a:cxnLst/>
            <a:rect l="l" t="t" r="r" b="b"/>
            <a:pathLst>
              <a:path w="2054763" h="1468222">
                <a:moveTo>
                  <a:pt x="0" y="0"/>
                </a:moveTo>
                <a:lnTo>
                  <a:pt x="2054763" y="0"/>
                </a:lnTo>
                <a:lnTo>
                  <a:pt x="2054763" y="1468222"/>
                </a:lnTo>
                <a:lnTo>
                  <a:pt x="0" y="14682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592612" y="6831773"/>
            <a:ext cx="2718663" cy="2718663"/>
          </a:xfrm>
          <a:custGeom>
            <a:avLst/>
            <a:gdLst/>
            <a:ahLst/>
            <a:cxnLst/>
            <a:rect l="l" t="t" r="r" b="b"/>
            <a:pathLst>
              <a:path w="2718663" h="2718663">
                <a:moveTo>
                  <a:pt x="0" y="0"/>
                </a:moveTo>
                <a:lnTo>
                  <a:pt x="2718663" y="0"/>
                </a:lnTo>
                <a:lnTo>
                  <a:pt x="2718663" y="2718663"/>
                </a:lnTo>
                <a:lnTo>
                  <a:pt x="0" y="27186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8" name="Group 8"/>
          <p:cNvGrpSpPr/>
          <p:nvPr/>
        </p:nvGrpSpPr>
        <p:grpSpPr>
          <a:xfrm>
            <a:off x="1028700" y="8601921"/>
            <a:ext cx="2933449" cy="593512"/>
            <a:chOff x="0" y="0"/>
            <a:chExt cx="3911265" cy="791349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3911265" cy="791349"/>
              <a:chOff x="0" y="0"/>
              <a:chExt cx="2008644" cy="4064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00864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008644" h="406400">
                    <a:moveTo>
                      <a:pt x="1805444" y="0"/>
                    </a:moveTo>
                    <a:cubicBezTo>
                      <a:pt x="1917668" y="0"/>
                      <a:pt x="2008644" y="90976"/>
                      <a:pt x="2008644" y="203200"/>
                    </a:cubicBezTo>
                    <a:cubicBezTo>
                      <a:pt x="2008644" y="315424"/>
                      <a:pt x="1917668" y="406400"/>
                      <a:pt x="180544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2008644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        Nguyễn Văn Huân</a:t>
                </a:r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266831" y="148888"/>
              <a:ext cx="493574" cy="493574"/>
            </a:xfrm>
            <a:custGeom>
              <a:avLst/>
              <a:gdLst/>
              <a:ahLst/>
              <a:cxnLst/>
              <a:rect l="l" t="t" r="r" b="b"/>
              <a:pathLst>
                <a:path w="493574" h="493574">
                  <a:moveTo>
                    <a:pt x="0" y="0"/>
                  </a:moveTo>
                  <a:lnTo>
                    <a:pt x="493574" y="0"/>
                  </a:lnTo>
                  <a:lnTo>
                    <a:pt x="493574" y="493573"/>
                  </a:lnTo>
                  <a:lnTo>
                    <a:pt x="0" y="4935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1197561" y="7732382"/>
            <a:ext cx="367778" cy="525397"/>
          </a:xfrm>
          <a:custGeom>
            <a:avLst/>
            <a:gdLst/>
            <a:ahLst/>
            <a:cxnLst/>
            <a:rect l="l" t="t" r="r" b="b"/>
            <a:pathLst>
              <a:path w="367778" h="525397">
                <a:moveTo>
                  <a:pt x="0" y="0"/>
                </a:moveTo>
                <a:lnTo>
                  <a:pt x="367778" y="0"/>
                </a:lnTo>
                <a:lnTo>
                  <a:pt x="367778" y="525397"/>
                </a:lnTo>
                <a:lnTo>
                  <a:pt x="0" y="52539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188092" y="1754454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802291" y="2534033"/>
            <a:ext cx="5593295" cy="637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98"/>
              </a:lnSpc>
            </a:pPr>
            <a:r>
              <a:rPr lang="en-US" sz="3784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Huan Nguyen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3925" y="5376243"/>
            <a:ext cx="10962881" cy="107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89"/>
              </a:lnSpc>
            </a:pPr>
            <a:r>
              <a:rPr lang="en-US" sz="7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Ansible Galaxy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04551" y="7926944"/>
            <a:ext cx="2697973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197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 Noi, Viet Nam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75976" y="6696815"/>
            <a:ext cx="12042381" cy="641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34"/>
              </a:lnSpc>
            </a:pPr>
            <a:r>
              <a:rPr lang="en-US" sz="4699" i="1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2. Thực hành Galaxy</a:t>
            </a:r>
          </a:p>
        </p:txBody>
      </p:sp>
      <p:sp>
        <p:nvSpPr>
          <p:cNvPr id="19" name="Freeform 19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325</Words>
  <Application>Microsoft Office PowerPoint</Application>
  <PresentationFormat>Custom</PresentationFormat>
  <Paragraphs>52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Montserrat</vt:lpstr>
      <vt:lpstr>Roboto Bold</vt:lpstr>
      <vt:lpstr>Montserrat Ultra-Bold</vt:lpstr>
      <vt:lpstr>Montserrat Italics</vt:lpstr>
      <vt:lpstr>Calibri</vt:lpstr>
      <vt:lpstr>Montserrat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Ansible Galaxy</dc:title>
  <cp:lastModifiedBy>Huan Nguyen</cp:lastModifiedBy>
  <cp:revision>3</cp:revision>
  <dcterms:created xsi:type="dcterms:W3CDTF">2006-08-16T00:00:00Z</dcterms:created>
  <dcterms:modified xsi:type="dcterms:W3CDTF">2024-12-24T17:05:43Z</dcterms:modified>
  <dc:identifier>DAGaGjoa6gA</dc:identifier>
</cp:coreProperties>
</file>